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39598600" cy="36004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" name="Shape 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1pPr>
    <a:lvl2pPr indent="2286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2pPr>
    <a:lvl3pPr indent="4572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3pPr>
    <a:lvl4pPr indent="6858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4pPr>
    <a:lvl5pPr indent="9144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5pPr>
    <a:lvl6pPr indent="11430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6pPr>
    <a:lvl7pPr indent="13716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7pPr>
    <a:lvl8pPr indent="16002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8pPr>
    <a:lvl9pPr indent="18288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932915" y="4042171"/>
            <a:ext cx="31678881" cy="8759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0013" tIns="40013" rIns="40013" bIns="40013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22102343" y="12801600"/>
            <a:ext cx="15509453" cy="23202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0013" tIns="40013" rIns="40013" bIns="40013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35543771" y="34110162"/>
            <a:ext cx="1092281" cy="1150430"/>
          </a:xfrm>
          <a:prstGeom prst="rect">
            <a:avLst/>
          </a:prstGeom>
          <a:ln w="12700">
            <a:miter lim="400000"/>
          </a:ln>
        </p:spPr>
        <p:txBody>
          <a:bodyPr wrap="none" lIns="177840" tIns="177840" rIns="177840" bIns="177840">
            <a:spAutoFit/>
          </a:bodyPr>
          <a:lstStyle>
            <a:lvl1pPr algn="r">
              <a:defRPr sz="57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  <p:transition xmlns:p14="http://schemas.microsoft.com/office/powerpoint/2010/main" spd="med" advClick="1"/>
  <p:txStyles>
    <p:titleStyle>
      <a:lvl1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1pPr>
      <a:lvl2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2pPr>
      <a:lvl3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3pPr>
      <a:lvl4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4pPr>
      <a:lvl5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5pPr>
      <a:lvl6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6pPr>
      <a:lvl7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7pPr>
      <a:lvl8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8pPr>
      <a:lvl9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1395905" marR="0" indent="-1395905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1pPr>
      <a:lvl2pPr marL="3193649" marR="0" indent="-1332437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2pPr>
      <a:lvl3pPr marL="4959005" marR="0" indent="-1238034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3pPr>
      <a:lvl4pPr marL="7073148" marR="0" indent="-1490967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4pPr>
      <a:lvl5pPr marL="8932033" marR="0" indent="-1488644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5pPr>
      <a:lvl6pPr marL="2946557" marR="0" indent="-801358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6pPr>
      <a:lvl7pPr marL="3257779" marR="0" indent="-801358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7pPr>
      <a:lvl8pPr marL="3569001" marR="0" indent="-801358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8pPr>
      <a:lvl9pPr marL="3880222" marR="0" indent="-801355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9pPr>
    </p:bodyStyle>
    <p:otherStyle>
      <a:lvl1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1pPr>
      <a:lvl2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2pPr>
      <a:lvl3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3pPr>
      <a:lvl4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4pPr>
      <a:lvl5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5pPr>
      <a:lvl6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6pPr>
      <a:lvl7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7pPr>
      <a:lvl8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8pPr>
      <a:lvl9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nriched GO Terms"/>
          <p:cNvSpPr txBox="1"/>
          <p:nvPr/>
        </p:nvSpPr>
        <p:spPr>
          <a:xfrm>
            <a:off x="18950889" y="12919088"/>
            <a:ext cx="4734524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Enriched GO Terms</a:t>
            </a:r>
          </a:p>
        </p:txBody>
      </p:sp>
      <p:sp>
        <p:nvSpPr>
          <p:cNvPr id="21" name="Enriched Genes"/>
          <p:cNvSpPr txBox="1"/>
          <p:nvPr/>
        </p:nvSpPr>
        <p:spPr>
          <a:xfrm>
            <a:off x="17679220" y="11589706"/>
            <a:ext cx="3311955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Enriched Genes</a:t>
            </a:r>
          </a:p>
        </p:txBody>
      </p:sp>
      <p:sp>
        <p:nvSpPr>
          <p:cNvPr id="22" name="Shape"/>
          <p:cNvSpPr/>
          <p:nvPr/>
        </p:nvSpPr>
        <p:spPr>
          <a:xfrm flipH="1" rot="5400000">
            <a:off x="21501626" y="9634907"/>
            <a:ext cx="2249348" cy="3546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3" h="21600" fill="norm" stroke="1" extrusionOk="0">
                <a:moveTo>
                  <a:pt x="13096" y="0"/>
                </a:moveTo>
                <a:cubicBezTo>
                  <a:pt x="7741" y="0"/>
                  <a:pt x="2976" y="2467"/>
                  <a:pt x="3086" y="5757"/>
                </a:cubicBezTo>
                <a:cubicBezTo>
                  <a:pt x="3086" y="5769"/>
                  <a:pt x="3087" y="5781"/>
                  <a:pt x="3088" y="5792"/>
                </a:cubicBezTo>
                <a:lnTo>
                  <a:pt x="3086" y="16645"/>
                </a:lnTo>
                <a:lnTo>
                  <a:pt x="0" y="16645"/>
                </a:lnTo>
                <a:lnTo>
                  <a:pt x="5728" y="21600"/>
                </a:lnTo>
                <a:lnTo>
                  <a:pt x="11455" y="16645"/>
                </a:lnTo>
                <a:lnTo>
                  <a:pt x="8354" y="16645"/>
                </a:lnTo>
                <a:lnTo>
                  <a:pt x="8354" y="5792"/>
                </a:lnTo>
                <a:lnTo>
                  <a:pt x="8354" y="5778"/>
                </a:lnTo>
                <a:cubicBezTo>
                  <a:pt x="8354" y="5771"/>
                  <a:pt x="8354" y="5764"/>
                  <a:pt x="8354" y="5757"/>
                </a:cubicBezTo>
                <a:cubicBezTo>
                  <a:pt x="8366" y="4175"/>
                  <a:pt x="10673" y="3006"/>
                  <a:pt x="13096" y="3355"/>
                </a:cubicBezTo>
                <a:lnTo>
                  <a:pt x="13098" y="3355"/>
                </a:lnTo>
                <a:cubicBezTo>
                  <a:pt x="13990" y="3456"/>
                  <a:pt x="14739" y="3803"/>
                  <a:pt x="15203" y="4287"/>
                </a:cubicBezTo>
                <a:cubicBezTo>
                  <a:pt x="15619" y="4721"/>
                  <a:pt x="15780" y="5239"/>
                  <a:pt x="15895" y="5757"/>
                </a:cubicBezTo>
                <a:cubicBezTo>
                  <a:pt x="16203" y="7136"/>
                  <a:pt x="16477" y="11007"/>
                  <a:pt x="16123" y="12398"/>
                </a:cubicBezTo>
                <a:lnTo>
                  <a:pt x="21395" y="12398"/>
                </a:lnTo>
                <a:cubicBezTo>
                  <a:pt x="21600" y="12031"/>
                  <a:pt x="21459" y="6138"/>
                  <a:pt x="21405" y="5757"/>
                </a:cubicBezTo>
                <a:cubicBezTo>
                  <a:pt x="20992" y="2864"/>
                  <a:pt x="17679" y="423"/>
                  <a:pt x="13180" y="0"/>
                </a:cubicBezTo>
                <a:lnTo>
                  <a:pt x="13098" y="0"/>
                </a:lnTo>
                <a:lnTo>
                  <a:pt x="13096" y="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23" name="Deseq2"/>
          <p:cNvSpPr txBox="1"/>
          <p:nvPr/>
        </p:nvSpPr>
        <p:spPr>
          <a:xfrm>
            <a:off x="21456619" y="11636252"/>
            <a:ext cx="228944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Deseq2</a:t>
            </a:r>
          </a:p>
        </p:txBody>
      </p:sp>
      <p:sp>
        <p:nvSpPr>
          <p:cNvPr id="24" name=".csv count files"/>
          <p:cNvSpPr txBox="1"/>
          <p:nvPr/>
        </p:nvSpPr>
        <p:spPr>
          <a:xfrm>
            <a:off x="20376156" y="10223937"/>
            <a:ext cx="2986419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.csv count files</a:t>
            </a:r>
          </a:p>
        </p:txBody>
      </p:sp>
      <p:sp>
        <p:nvSpPr>
          <p:cNvPr id="25" name="Shape"/>
          <p:cNvSpPr/>
          <p:nvPr/>
        </p:nvSpPr>
        <p:spPr>
          <a:xfrm rot="16200000">
            <a:off x="16192316" y="10824209"/>
            <a:ext cx="2228341" cy="388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4" h="21600" fill="norm" stroke="1" extrusionOk="0">
                <a:moveTo>
                  <a:pt x="12140" y="0"/>
                </a:moveTo>
                <a:cubicBezTo>
                  <a:pt x="7314" y="0"/>
                  <a:pt x="2995" y="2010"/>
                  <a:pt x="3121" y="4686"/>
                </a:cubicBezTo>
                <a:cubicBezTo>
                  <a:pt x="3121" y="4696"/>
                  <a:pt x="3122" y="4707"/>
                  <a:pt x="3123" y="4717"/>
                </a:cubicBezTo>
                <a:lnTo>
                  <a:pt x="3121" y="17082"/>
                </a:lnTo>
                <a:lnTo>
                  <a:pt x="0" y="17082"/>
                </a:lnTo>
                <a:lnTo>
                  <a:pt x="5793" y="21600"/>
                </a:lnTo>
                <a:lnTo>
                  <a:pt x="12813" y="17082"/>
                </a:lnTo>
                <a:lnTo>
                  <a:pt x="9677" y="17082"/>
                </a:lnTo>
                <a:lnTo>
                  <a:pt x="9677" y="4717"/>
                </a:lnTo>
                <a:lnTo>
                  <a:pt x="9677" y="4704"/>
                </a:lnTo>
                <a:cubicBezTo>
                  <a:pt x="9677" y="4698"/>
                  <a:pt x="9677" y="4692"/>
                  <a:pt x="9677" y="4686"/>
                </a:cubicBezTo>
                <a:cubicBezTo>
                  <a:pt x="9689" y="3882"/>
                  <a:pt x="11050" y="3313"/>
                  <a:pt x="12385" y="3553"/>
                </a:cubicBezTo>
                <a:lnTo>
                  <a:pt x="12387" y="3553"/>
                </a:lnTo>
                <a:cubicBezTo>
                  <a:pt x="13014" y="3488"/>
                  <a:pt x="13661" y="3566"/>
                  <a:pt x="14187" y="3773"/>
                </a:cubicBezTo>
                <a:cubicBezTo>
                  <a:pt x="14958" y="4075"/>
                  <a:pt x="15348" y="4588"/>
                  <a:pt x="15585" y="5109"/>
                </a:cubicBezTo>
                <a:cubicBezTo>
                  <a:pt x="16055" y="6141"/>
                  <a:pt x="15959" y="7297"/>
                  <a:pt x="15899" y="8439"/>
                </a:cubicBezTo>
                <a:cubicBezTo>
                  <a:pt x="15820" y="9970"/>
                  <a:pt x="15814" y="11501"/>
                  <a:pt x="15815" y="12927"/>
                </a:cubicBezTo>
                <a:lnTo>
                  <a:pt x="21515" y="12927"/>
                </a:lnTo>
                <a:cubicBezTo>
                  <a:pt x="21517" y="11570"/>
                  <a:pt x="21505" y="9935"/>
                  <a:pt x="21531" y="8299"/>
                </a:cubicBezTo>
                <a:cubicBezTo>
                  <a:pt x="21552" y="7000"/>
                  <a:pt x="21600" y="5687"/>
                  <a:pt x="21157" y="4686"/>
                </a:cubicBezTo>
                <a:cubicBezTo>
                  <a:pt x="20068" y="2225"/>
                  <a:pt x="16592" y="362"/>
                  <a:pt x="12225" y="0"/>
                </a:cubicBezTo>
                <a:lnTo>
                  <a:pt x="12142" y="0"/>
                </a:lnTo>
                <a:lnTo>
                  <a:pt x="12140" y="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26" name="gProfiler2"/>
          <p:cNvSpPr txBox="1"/>
          <p:nvPr/>
        </p:nvSpPr>
        <p:spPr>
          <a:xfrm>
            <a:off x="16151398" y="12930074"/>
            <a:ext cx="228944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gProfiler2</a:t>
            </a:r>
          </a:p>
        </p:txBody>
      </p:sp>
      <p:sp>
        <p:nvSpPr>
          <p:cNvPr id="27" name="Shape"/>
          <p:cNvSpPr/>
          <p:nvPr/>
        </p:nvSpPr>
        <p:spPr>
          <a:xfrm>
            <a:off x="17227161" y="9127654"/>
            <a:ext cx="1729880" cy="1542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495" y="0"/>
                </a:moveTo>
                <a:lnTo>
                  <a:pt x="0" y="2083"/>
                </a:lnTo>
                <a:lnTo>
                  <a:pt x="14619" y="20804"/>
                </a:lnTo>
                <a:lnTo>
                  <a:pt x="21600" y="21600"/>
                </a:lnTo>
                <a:lnTo>
                  <a:pt x="8495" y="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28" name=".bam alignment files"/>
          <p:cNvSpPr txBox="1"/>
          <p:nvPr/>
        </p:nvSpPr>
        <p:spPr>
          <a:xfrm>
            <a:off x="15762227" y="8441905"/>
            <a:ext cx="2759076" cy="11684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.bam alignment files</a:t>
            </a:r>
          </a:p>
        </p:txBody>
      </p:sp>
      <p:sp>
        <p:nvSpPr>
          <p:cNvPr id="29" name="Arrow"/>
          <p:cNvSpPr/>
          <p:nvPr/>
        </p:nvSpPr>
        <p:spPr>
          <a:xfrm flipH="1">
            <a:off x="18428172" y="8334139"/>
            <a:ext cx="2409693" cy="1422401"/>
          </a:xfrm>
          <a:prstGeom prst="rightArrow">
            <a:avLst>
              <a:gd name="adj1" fmla="val 44000"/>
              <a:gd name="adj2" fmla="val 58036"/>
            </a:avLst>
          </a:prstGeom>
          <a:solidFill>
            <a:srgbClr val="000000"/>
          </a:solidFill>
          <a:ln w="25400">
            <a:solidFill>
              <a:schemeClr val="accent1"/>
            </a:solidFill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30" name="Hisat2"/>
          <p:cNvSpPr txBox="1"/>
          <p:nvPr/>
        </p:nvSpPr>
        <p:spPr>
          <a:xfrm>
            <a:off x="19023816" y="8809024"/>
            <a:ext cx="1535089" cy="4572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Hisat2</a:t>
            </a:r>
          </a:p>
        </p:txBody>
      </p:sp>
      <p:sp>
        <p:nvSpPr>
          <p:cNvPr id="31" name="Rectangle"/>
          <p:cNvSpPr/>
          <p:nvPr/>
        </p:nvSpPr>
        <p:spPr>
          <a:xfrm>
            <a:off x="18546393" y="29052177"/>
            <a:ext cx="7763184" cy="6185774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34" name="Group"/>
          <p:cNvGrpSpPr/>
          <p:nvPr/>
        </p:nvGrpSpPr>
        <p:grpSpPr>
          <a:xfrm>
            <a:off x="559026" y="12716077"/>
            <a:ext cx="11103738" cy="5391291"/>
            <a:chOff x="0" y="0"/>
            <a:chExt cx="11103737" cy="5391289"/>
          </a:xfrm>
        </p:grpSpPr>
        <p:pic>
          <p:nvPicPr>
            <p:cNvPr id="32" name="D36E_system.png" descr="D36E_syste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285" t="2605" r="0" b="0"/>
            <a:stretch>
              <a:fillRect/>
            </a:stretch>
          </p:blipFill>
          <p:spPr>
            <a:xfrm>
              <a:off x="232919" y="318730"/>
              <a:ext cx="10870819" cy="50725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" name="Rectangle"/>
            <p:cNvSpPr/>
            <p:nvPr/>
          </p:nvSpPr>
          <p:spPr>
            <a:xfrm>
              <a:off x="0" y="0"/>
              <a:ext cx="3248819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sp>
        <p:nvSpPr>
          <p:cNvPr id="35" name="Arrow"/>
          <p:cNvSpPr/>
          <p:nvPr/>
        </p:nvSpPr>
        <p:spPr>
          <a:xfrm>
            <a:off x="16977583" y="9944423"/>
            <a:ext cx="3541787" cy="1270001"/>
          </a:xfrm>
          <a:prstGeom prst="rightArrow">
            <a:avLst>
              <a:gd name="adj1" fmla="val 44000"/>
              <a:gd name="adj2" fmla="val 65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36" name="featureCounts"/>
          <p:cNvSpPr txBox="1"/>
          <p:nvPr/>
        </p:nvSpPr>
        <p:spPr>
          <a:xfrm>
            <a:off x="16951004" y="10269145"/>
            <a:ext cx="278447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featureCounts</a:t>
            </a:r>
          </a:p>
        </p:txBody>
      </p:sp>
      <p:sp>
        <p:nvSpPr>
          <p:cNvPr id="37" name="Shape 20"/>
          <p:cNvSpPr txBox="1"/>
          <p:nvPr/>
        </p:nvSpPr>
        <p:spPr>
          <a:xfrm>
            <a:off x="775225" y="5699550"/>
            <a:ext cx="10802792" cy="722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defRPr b="1" sz="4800" u="sng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Introduction</a:t>
            </a:r>
            <a:endParaRPr sz="1800">
              <a:uFillTx/>
            </a:endParaRPr>
          </a:p>
          <a:p>
            <a:pPr defTabSz="400141">
              <a:defRPr sz="2500">
                <a:solidFill>
                  <a:srgbClr val="195B6B"/>
                </a:solidFill>
                <a:uFillTx/>
              </a:defRPr>
            </a:pPr>
          </a:p>
          <a:p>
            <a:pPr defTabSz="400141">
              <a:defRPr i="1" sz="3100">
                <a:solidFill>
                  <a:srgbClr val="195B6B"/>
                </a:solidFill>
                <a:uFillTx/>
              </a:defRPr>
            </a:pPr>
            <a:r>
              <a:rPr i="0"/>
              <a:t>The bacterium </a:t>
            </a:r>
            <a:r>
              <a:t>Pseudomonas syringae </a:t>
            </a:r>
            <a:r>
              <a:rPr i="0"/>
              <a:t>destroys millions of dollars of crops as a hemibiotrophic phytopathogen.</a:t>
            </a:r>
            <a:endParaRPr i="0"/>
          </a:p>
          <a:p>
            <a:pPr defTabSz="400141">
              <a:defRPr i="1" sz="3100">
                <a:solidFill>
                  <a:srgbClr val="195B6B"/>
                </a:solidFill>
                <a:uFillTx/>
              </a:defRPr>
            </a:pPr>
            <a:endParaRPr i="0"/>
          </a:p>
          <a:p>
            <a:pPr defTabSz="400141">
              <a:defRPr i="1" sz="3100">
                <a:solidFill>
                  <a:srgbClr val="195B6B"/>
                </a:solidFill>
                <a:uFillTx/>
              </a:defRPr>
            </a:pPr>
            <a:r>
              <a:t>P. syringae </a:t>
            </a:r>
            <a:r>
              <a:rPr i="0"/>
              <a:t>enters the stomata and injects its type-III secreted effector proteins</a:t>
            </a:r>
            <a:r>
              <a:rPr baseline="31999" i="0"/>
              <a:t>[1]</a:t>
            </a:r>
            <a:r>
              <a:rPr i="0"/>
              <a:t> into the symplast to disable host immunity. The plant responds with a transcriptional counter-attack (PAMP-triggered immunity, or </a:t>
            </a:r>
            <a:r>
              <a:t>PTI</a:t>
            </a:r>
            <a:r>
              <a:rPr i="0"/>
              <a:t>).</a:t>
            </a:r>
          </a:p>
          <a:p>
            <a:pPr defTabSz="400141">
              <a:buClr>
                <a:srgbClr val="000000"/>
              </a:buClr>
              <a:buSzPct val="125000"/>
              <a:buFont typeface="Helvetica"/>
              <a:buChar char="•"/>
              <a:defRPr sz="3100">
                <a:solidFill>
                  <a:srgbClr val="195B6B"/>
                </a:solidFill>
                <a:uFillTx/>
              </a:defRPr>
            </a:pPr>
          </a:p>
          <a:p>
            <a:pPr>
              <a:defRPr b="1" sz="3100">
                <a:solidFill>
                  <a:srgbClr val="195B6B"/>
                </a:solidFill>
                <a:uFillTx/>
              </a:defRPr>
            </a:pPr>
            <a:r>
              <a:t>But does each effector induce a </a:t>
            </a:r>
            <a:r>
              <a:rPr i="1"/>
              <a:t>unique </a:t>
            </a:r>
            <a:r>
              <a:t>transcriptional response in the plant?</a:t>
            </a:r>
          </a:p>
          <a:p>
            <a:pPr>
              <a:defRPr sz="3100">
                <a:solidFill>
                  <a:srgbClr val="195B6B"/>
                </a:solidFill>
                <a:uFillTx/>
              </a:defRPr>
            </a:pPr>
          </a:p>
          <a:p>
            <a:pPr>
              <a:defRPr sz="3100">
                <a:solidFill>
                  <a:srgbClr val="195B6B"/>
                </a:solidFill>
                <a:uFillTx/>
              </a:defRPr>
            </a:pPr>
            <a:r>
              <a:t>We’ve adapted a system developed by Wei</a:t>
            </a:r>
            <a:r>
              <a:rPr i="1"/>
              <a:t> </a:t>
            </a:r>
            <a:r>
              <a:t>et. al</a:t>
            </a:r>
            <a:r>
              <a:rPr baseline="31999"/>
              <a:t>[2]</a:t>
            </a:r>
            <a:r>
              <a:t> to answer that question:</a:t>
            </a:r>
          </a:p>
        </p:txBody>
      </p:sp>
      <p:sp>
        <p:nvSpPr>
          <p:cNvPr id="38" name="Shape 21"/>
          <p:cNvSpPr txBox="1"/>
          <p:nvPr/>
        </p:nvSpPr>
        <p:spPr>
          <a:xfrm>
            <a:off x="27647758" y="5103421"/>
            <a:ext cx="1110373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 sz="4800" u="sng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lvl1pPr>
          </a:lstStyle>
          <a:p>
            <a:pPr/>
            <a:r>
              <a:t>Results cont.</a:t>
            </a:r>
          </a:p>
        </p:txBody>
      </p:sp>
      <p:sp>
        <p:nvSpPr>
          <p:cNvPr id="39" name="Shape 22"/>
          <p:cNvSpPr txBox="1"/>
          <p:nvPr/>
        </p:nvSpPr>
        <p:spPr>
          <a:xfrm>
            <a:off x="775225" y="18802503"/>
            <a:ext cx="10802792" cy="1595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 defTabSz="400141">
              <a:defRPr b="1" sz="4800" u="sng">
                <a:solidFill>
                  <a:srgbClr val="195B6B"/>
                </a:solidFill>
                <a:uFillTx/>
              </a:defRPr>
            </a:pPr>
            <a:r>
              <a:t>Methods</a:t>
            </a:r>
            <a:endParaRPr sz="1800"/>
          </a:p>
          <a:p>
            <a:pPr defTabSz="400141">
              <a:defRPr b="1" sz="2500">
                <a:solidFill>
                  <a:srgbClr val="195B6B"/>
                </a:solidFill>
                <a:uFillTx/>
              </a:defRPr>
            </a:pPr>
            <a:endParaRPr sz="1800"/>
          </a:p>
          <a:p>
            <a:pPr defTabSz="400141">
              <a:defRPr b="1" sz="3500">
                <a:solidFill>
                  <a:srgbClr val="195B6B"/>
                </a:solidFill>
                <a:uFillTx/>
              </a:defRPr>
            </a:pPr>
            <a:r>
              <a:t>Infection:</a:t>
            </a:r>
            <a:endParaRPr sz="1800"/>
          </a:p>
          <a:p>
            <a:pPr defTabSz="400141">
              <a:defRPr b="1" sz="2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Pressure infiltrate the following well-characterised </a:t>
            </a:r>
            <a:r>
              <a:rPr i="1"/>
              <a:t>P. syringae </a:t>
            </a:r>
            <a:r>
              <a:t>effectors, suspended in 10 mM MgSO4 at OD = 0.0002, in into </a:t>
            </a:r>
            <a:r>
              <a:rPr i="1"/>
              <a:t>A. Thaliana </a:t>
            </a:r>
            <a:r>
              <a:t>in biological triplicate</a:t>
            </a:r>
            <a:r>
              <a:rPr i="1"/>
              <a:t>:</a:t>
            </a:r>
            <a:endParaRPr i="1"/>
          </a:p>
          <a:p>
            <a:pPr defTabSz="400141">
              <a:defRPr sz="1800">
                <a:solidFill>
                  <a:srgbClr val="195B6B"/>
                </a:solidFill>
                <a:uFillTx/>
              </a:defRPr>
            </a:pPr>
            <a:endParaRPr i="1"/>
          </a:p>
          <a:p>
            <a:pPr lvl="3" marL="952500" indent="-228600" defTabSz="400141">
              <a:buSzPct val="100000"/>
              <a:buChar char="•"/>
              <a:defRPr sz="3600">
                <a:uFillTx/>
              </a:defRPr>
            </a:pPr>
            <a:r>
              <a:t>D36E::</a:t>
            </a:r>
            <a:r>
              <a:rPr b="1"/>
              <a:t>HopN1</a:t>
            </a:r>
            <a:r>
              <a:t>a</a:t>
            </a:r>
            <a:endParaRPr b="1"/>
          </a:p>
          <a:p>
            <a:pPr lvl="4" marL="1752600" indent="-228600" defTabSz="400141">
              <a:buSzPct val="100000"/>
              <a:buChar char="•"/>
              <a:defRPr sz="3400">
                <a:uFillTx/>
              </a:defRPr>
            </a:pPr>
            <a:r>
              <a:t>Cleaves PsbQ in chloroplast's photosystem II to suppress SA signalling</a:t>
            </a:r>
          </a:p>
          <a:p>
            <a:pPr marL="1524000" defTabSz="400141">
              <a:defRPr sz="1500">
                <a:uFillTx/>
              </a:defRPr>
            </a:pPr>
            <a:endParaRPr b="1"/>
          </a:p>
          <a:p>
            <a:pPr lvl="4" marL="952500" indent="-228600" defTabSz="400141">
              <a:buSzPct val="100000"/>
              <a:buChar char="•"/>
              <a:defRPr sz="3600">
                <a:uFillTx/>
              </a:defRPr>
            </a:pPr>
            <a:r>
              <a:t>D36E::</a:t>
            </a:r>
            <a:r>
              <a:rPr b="1"/>
              <a:t>HopB1</a:t>
            </a:r>
            <a:r>
              <a:t>a</a:t>
            </a:r>
            <a:endParaRPr b="1"/>
          </a:p>
          <a:p>
            <a:pPr lvl="4" marL="1752600" indent="-228600" defTabSz="400141">
              <a:buSzPct val="100000"/>
              <a:buChar char="•"/>
              <a:defRPr sz="3400">
                <a:uFillTx/>
              </a:defRPr>
            </a:pPr>
            <a:r>
              <a:t>Cleaves BAK1 at the membrane to suppresses PTI</a:t>
            </a:r>
          </a:p>
          <a:p>
            <a:pPr marL="1524000" defTabSz="400141">
              <a:defRPr sz="1500">
                <a:uFillTx/>
              </a:defRPr>
            </a:pPr>
          </a:p>
          <a:p>
            <a:pPr lvl="3" marL="952500" indent="-228600" defTabSz="400141">
              <a:buSzPct val="100000"/>
              <a:buChar char="•"/>
              <a:defRPr sz="3600">
                <a:uFillTx/>
              </a:defRPr>
            </a:pPr>
            <a:r>
              <a:t>D36E::</a:t>
            </a:r>
            <a:r>
              <a:rPr b="1"/>
              <a:t>HopAB1</a:t>
            </a:r>
            <a:r>
              <a:t>j</a:t>
            </a:r>
          </a:p>
          <a:p>
            <a:pPr lvl="3" marL="1752600" indent="-228600" defTabSz="400141">
              <a:buSzPct val="100000"/>
              <a:buChar char="•"/>
              <a:defRPr sz="3400">
                <a:uFillTx/>
              </a:defRPr>
            </a:pPr>
            <a:r>
              <a:t>Ligates ubiquitin to FLS2 at membrane to suppress PTI</a:t>
            </a:r>
          </a:p>
          <a:p>
            <a:pPr defTabSz="400141">
              <a:defRPr sz="1700">
                <a:solidFill>
                  <a:srgbClr val="195B6B"/>
                </a:solidFill>
                <a:uFillTx/>
              </a:defRPr>
            </a:pPr>
          </a:p>
          <a:p>
            <a:pPr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With D36E::EV and 10 mM MgSO4 as controls, leaves were frozen 1h and 8h post-infiltration.</a:t>
            </a:r>
          </a:p>
          <a:p>
            <a:pPr marL="317500" defTabSz="400141">
              <a:defRPr sz="3100">
                <a:solidFill>
                  <a:srgbClr val="195B6B"/>
                </a:solidFill>
                <a:uFillTx/>
              </a:defRPr>
            </a:pPr>
          </a:p>
          <a:p>
            <a:pPr marL="317500" defTabSz="400141">
              <a:defRPr sz="1400">
                <a:solidFill>
                  <a:srgbClr val="195B6B"/>
                </a:solidFill>
                <a:uFillTx/>
              </a:defRPr>
            </a:pPr>
          </a:p>
          <a:p>
            <a:pPr defTabSz="400141">
              <a:defRPr b="1" sz="3700">
                <a:solidFill>
                  <a:srgbClr val="195B6B"/>
                </a:solidFill>
                <a:uFillTx/>
              </a:defRPr>
            </a:pPr>
            <a:r>
              <a:t>RNA Extraction &amp; Sequencing:</a:t>
            </a: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Frozen leaves were ground in LN2 via mortar &amp; pestle, then suspended in TRIzol.</a:t>
            </a:r>
          </a:p>
          <a:p>
            <a:pPr marL="317500" defTabSz="400141">
              <a:defRPr sz="1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Centrifuged then supernatant was mixed with chloroform</a:t>
            </a:r>
          </a:p>
          <a:p>
            <a:pPr marL="317500" defTabSz="400141">
              <a:defRPr sz="1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Centrifuged again and span down through RNEasy spin column kit</a:t>
            </a:r>
          </a:p>
          <a:p>
            <a:pPr marL="317500" defTabSz="400141">
              <a:defRPr sz="1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Samples were stored at -80°C</a:t>
            </a:r>
          </a:p>
          <a:p>
            <a:pPr marL="317500" defTabSz="400141">
              <a:defRPr sz="1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Samples were sequenced on an Illumina NextSeq 2000</a:t>
            </a:r>
          </a:p>
        </p:txBody>
      </p:sp>
      <p:sp>
        <p:nvSpPr>
          <p:cNvPr id="40" name="Shape 23"/>
          <p:cNvSpPr txBox="1"/>
          <p:nvPr/>
        </p:nvSpPr>
        <p:spPr>
          <a:xfrm>
            <a:off x="14023001" y="14481372"/>
            <a:ext cx="16215999" cy="140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33449" tIns="333449" rIns="333449" bIns="333449">
            <a:spAutoFit/>
          </a:bodyPr>
          <a:lstStyle>
            <a:lvl1pPr algn="ctr">
              <a:defRPr b="1" sz="4800" u="sng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lvl1pPr>
          </a:lstStyle>
          <a:p>
            <a:pPr/>
            <a:r>
              <a:t>Results</a:t>
            </a:r>
          </a:p>
        </p:txBody>
      </p:sp>
      <p:sp>
        <p:nvSpPr>
          <p:cNvPr id="41" name="Shape 25"/>
          <p:cNvSpPr txBox="1"/>
          <p:nvPr/>
        </p:nvSpPr>
        <p:spPr>
          <a:xfrm>
            <a:off x="2301940" y="404530"/>
            <a:ext cx="34974086" cy="4714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3345" tIns="33345" rIns="33345" bIns="33345">
            <a:spAutoFit/>
          </a:bodyPr>
          <a:lstStyle/>
          <a:p>
            <a:pPr algn="ctr" defTabSz="400141">
              <a:defRPr b="1" i="1" sz="8400">
                <a:solidFill>
                  <a:srgbClr val="195B6B"/>
                </a:solidFill>
                <a:uFillTx/>
              </a:defRPr>
            </a:pPr>
            <a:r>
              <a:t>Pseudomonas syringae </a:t>
            </a:r>
            <a:r>
              <a:rPr i="0"/>
              <a:t>Type-III Secreted Effectors Elicit Unique Transcriptional Responses in </a:t>
            </a:r>
            <a:r>
              <a:t>Arabidopsis thaliana</a:t>
            </a:r>
            <a:r>
              <a:rPr i="0"/>
              <a:t> </a:t>
            </a:r>
            <a:endParaRPr sz="1800"/>
          </a:p>
          <a:p>
            <a:pPr algn="ctr" defTabSz="400141">
              <a:defRPr b="1" sz="1600">
                <a:solidFill>
                  <a:srgbClr val="195B6B"/>
                </a:solidFill>
                <a:uFillTx/>
              </a:defRPr>
            </a:pPr>
          </a:p>
          <a:p>
            <a:pPr algn="ctr" defTabSz="400141">
              <a:defRPr b="1" sz="5600">
                <a:uFillTx/>
              </a:defRPr>
            </a:pPr>
            <a:r>
              <a:t>Nicholas Garcia, Pauline Wang</a:t>
            </a:r>
            <a:r>
              <a:rPr baseline="31999"/>
              <a:t>1,2</a:t>
            </a:r>
            <a:r>
              <a:t>, Darrell Desveaux</a:t>
            </a:r>
            <a:r>
              <a:rPr baseline="31999"/>
              <a:t>1</a:t>
            </a:r>
            <a:r>
              <a:t>, David Guttman</a:t>
            </a:r>
            <a:r>
              <a:rPr baseline="31999"/>
              <a:t>1,2</a:t>
            </a:r>
            <a:endParaRPr baseline="31999"/>
          </a:p>
          <a:p>
            <a:pPr lvl="3" defTabSz="400141">
              <a:defRPr b="1" sz="3300">
                <a:solidFill>
                  <a:srgbClr val="195B6B"/>
                </a:solidFill>
                <a:uFillTx/>
              </a:defRPr>
            </a:pPr>
            <a:r>
              <a:rPr baseline="31999"/>
              <a:t>                                                                         </a:t>
            </a:r>
            <a:r>
              <a:rPr baseline="31999">
                <a:solidFill>
                  <a:srgbClr val="8E8E8E"/>
                </a:solidFill>
              </a:rPr>
              <a:t>1</a:t>
            </a:r>
            <a:r>
              <a:rPr>
                <a:solidFill>
                  <a:srgbClr val="8E8E8E"/>
                </a:solidFill>
              </a:rPr>
              <a:t> </a:t>
            </a:r>
            <a:r>
              <a:rPr sz="3200">
                <a:solidFill>
                  <a:srgbClr val="8E8E8E"/>
                </a:solidFill>
              </a:rPr>
              <a:t>Centre for the Analysis of Genome Evolution and Function, University of Toronto</a:t>
            </a:r>
            <a:endParaRPr sz="3200">
              <a:solidFill>
                <a:srgbClr val="8E8E8E"/>
              </a:solidFill>
            </a:endParaRPr>
          </a:p>
          <a:p>
            <a:pPr lvl="1" defTabSz="400141">
              <a:defRPr b="1" sz="3200">
                <a:solidFill>
                  <a:srgbClr val="8E8E8E"/>
                </a:solidFill>
                <a:uFillTx/>
              </a:defRPr>
            </a:pPr>
            <a:r>
              <a:t>                                                  </a:t>
            </a:r>
            <a:r>
              <a:rPr baseline="31999"/>
              <a:t>2</a:t>
            </a:r>
            <a:r>
              <a:t> Department of Cell &amp; Systems Biology, University of Toronto</a:t>
            </a:r>
          </a:p>
        </p:txBody>
      </p:sp>
      <p:sp>
        <p:nvSpPr>
          <p:cNvPr id="42" name="Shape 26"/>
          <p:cNvSpPr txBox="1"/>
          <p:nvPr/>
        </p:nvSpPr>
        <p:spPr>
          <a:xfrm>
            <a:off x="28159653" y="31503041"/>
            <a:ext cx="4759925" cy="401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defRPr b="1" sz="32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References</a:t>
            </a:r>
            <a:endParaRPr sz="1800">
              <a:uFillTx/>
            </a:endParaRPr>
          </a:p>
          <a:p>
            <a:pPr>
              <a:defRPr b="1" sz="12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</a:p>
          <a:p>
            <a:pPr>
              <a:buClr>
                <a:srgbClr val="195B6B"/>
              </a:buClr>
              <a:buSzPct val="100000"/>
              <a:buAutoNum type="arabicPeriod" startAt="1"/>
              <a:defRPr sz="1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Xin X, Kvitko B, He SY. “</a:t>
            </a:r>
            <a:r>
              <a:rPr i="1"/>
              <a:t>Pseudomonas syringae</a:t>
            </a:r>
            <a:r>
              <a:t>: what it takes to be a pathogen”. Nat Rev Microbiol, 16, 5, 2018, pp. 316-318. 10.1038/nrmicro.2018.17</a:t>
            </a:r>
          </a:p>
          <a:p>
            <a:pPr>
              <a:defRPr sz="1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</a:p>
          <a:p>
            <a:pPr>
              <a:buClr>
                <a:srgbClr val="195B6B"/>
              </a:buClr>
              <a:buSzPct val="100000"/>
              <a:buAutoNum type="arabicPeriod" startAt="2"/>
              <a:defRPr sz="1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 Wei H, Chakravarthy S, Mathieu J, Swingle B, Martin G, Collmer A. “</a:t>
            </a:r>
            <a:r>
              <a:rPr i="1"/>
              <a:t>Pseudomonas syringae</a:t>
            </a:r>
            <a:r>
              <a:t> pv. </a:t>
            </a:r>
            <a:r>
              <a:rPr i="1"/>
              <a:t>tomato</a:t>
            </a:r>
            <a:r>
              <a:t> DC3000 Type III Secretion Effector Polymutants Reveal an Interplay between HopAD1 and AvrPtoB”. Cell Host &amp; Microbe, 17, 2015, pp. 752-762. 10.1016/j.chom.2015.05.007</a:t>
            </a:r>
          </a:p>
        </p:txBody>
      </p:sp>
      <p:sp>
        <p:nvSpPr>
          <p:cNvPr id="43" name="Shape 39"/>
          <p:cNvSpPr txBox="1"/>
          <p:nvPr/>
        </p:nvSpPr>
        <p:spPr>
          <a:xfrm>
            <a:off x="29896885" y="14922123"/>
            <a:ext cx="744094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800">
                <a:solidFill>
                  <a:srgbClr val="FFFFFF"/>
                </a:solidFill>
                <a:uFillTx/>
              </a:defRPr>
            </a:lvl1pPr>
          </a:lstStyle>
          <a:p>
            <a:pPr/>
            <a:r>
              <a:t>It wouldn’t kill you to have an image here too.</a:t>
            </a:r>
          </a:p>
        </p:txBody>
      </p:sp>
      <p:sp>
        <p:nvSpPr>
          <p:cNvPr id="44" name="Shape 27"/>
          <p:cNvSpPr txBox="1"/>
          <p:nvPr/>
        </p:nvSpPr>
        <p:spPr>
          <a:xfrm>
            <a:off x="27834678" y="19544275"/>
            <a:ext cx="10729898" cy="584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33449" tIns="333449" rIns="333449" bIns="333449">
            <a:spAutoFit/>
          </a:bodyPr>
          <a:lstStyle/>
          <a:p>
            <a:pPr algn="ctr">
              <a:lnSpc>
                <a:spcPts val="4800"/>
              </a:lnSpc>
              <a:defRPr b="1" sz="4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Discussion</a:t>
            </a:r>
            <a:endParaRPr>
              <a:uFillTx/>
            </a:endParaRPr>
          </a:p>
          <a:p>
            <a:pPr>
              <a:defRPr b="1"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</a:p>
          <a:p>
            <a:pPr marL="300789" indent="-300789">
              <a:buSzPct val="100000"/>
              <a:buChar char="•"/>
              <a:defRPr sz="3000">
                <a:solidFill>
                  <a:srgbClr val="195B6B"/>
                </a:solidFill>
                <a:uFillTx/>
              </a:defRPr>
            </a:pPr>
            <a:r>
              <a:rPr b="1">
                <a:uFill>
                  <a:solidFill>
                    <a:srgbClr val="195B6B"/>
                  </a:solidFill>
                </a:uFill>
              </a:rPr>
              <a:t>1 hour post-infection</a:t>
            </a:r>
            <a:endParaRPr b="1">
              <a:uFill>
                <a:solidFill>
                  <a:srgbClr val="195B6B"/>
                </a:solidFill>
              </a:uFill>
            </a:endParaRPr>
          </a:p>
          <a:p>
            <a:pPr marL="568157" indent="-250657">
              <a:buSzPct val="100000"/>
              <a:buChar char="•"/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HopN1 demonstrates locale specificity, HopAB1 &amp; HopB1 less so</a:t>
            </a:r>
          </a:p>
          <a:p>
            <a:pPr marL="568157" indent="-250657">
              <a:buSzPct val="100000"/>
              <a:buChar char="•"/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HopN1 NEET and HopAB1j ORA59, SCF demonstrate functional specificity, HopB1 less so</a:t>
            </a:r>
          </a:p>
          <a:p>
            <a:pPr marL="317500"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</a:p>
          <a:p>
            <a:pPr marL="300789" indent="-300789">
              <a:buSzPct val="100000"/>
              <a:buChar char="•"/>
              <a:defRPr sz="3000">
                <a:solidFill>
                  <a:srgbClr val="195B6B"/>
                </a:solidFill>
                <a:uFillTx/>
              </a:defRPr>
            </a:pPr>
            <a:r>
              <a:rPr b="1"/>
              <a:t>8</a:t>
            </a:r>
            <a:r>
              <a:rPr b="1">
                <a:uFill>
                  <a:solidFill>
                    <a:srgbClr val="195B6B"/>
                  </a:solidFill>
                </a:uFill>
              </a:rPr>
              <a:t> hour post-infection</a:t>
            </a:r>
            <a:endParaRPr b="1">
              <a:uFill>
                <a:solidFill>
                  <a:srgbClr val="195B6B"/>
                </a:solidFill>
              </a:uFill>
            </a:endParaRPr>
          </a:p>
          <a:p>
            <a:pPr marL="568157" indent="-250657">
              <a:buSzPct val="100000"/>
              <a:buChar char="•"/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Unique expression patterns visible across all treatments</a:t>
            </a:r>
          </a:p>
          <a:p>
            <a:pPr marL="568157" indent="-250657">
              <a:buSzPct val="100000"/>
              <a:buChar char="•"/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Stress response activation and auxin </a:t>
            </a:r>
          </a:p>
        </p:txBody>
      </p:sp>
      <p:sp>
        <p:nvSpPr>
          <p:cNvPr id="45" name="fdsfsfsdf"/>
          <p:cNvSpPr/>
          <p:nvPr/>
        </p:nvSpPr>
        <p:spPr>
          <a:xfrm rot="10800000">
            <a:off x="22000466" y="7151446"/>
            <a:ext cx="1367046" cy="1444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367" y="0"/>
                </a:moveTo>
                <a:lnTo>
                  <a:pt x="0" y="9467"/>
                </a:lnTo>
                <a:lnTo>
                  <a:pt x="4127" y="9467"/>
                </a:lnTo>
                <a:cubicBezTo>
                  <a:pt x="4126" y="9519"/>
                  <a:pt x="4125" y="9571"/>
                  <a:pt x="4125" y="9623"/>
                </a:cubicBezTo>
                <a:cubicBezTo>
                  <a:pt x="4151" y="17229"/>
                  <a:pt x="12725" y="21600"/>
                  <a:pt x="21598" y="21600"/>
                </a:cubicBezTo>
                <a:lnTo>
                  <a:pt x="21600" y="21600"/>
                </a:lnTo>
                <a:lnTo>
                  <a:pt x="21600" y="15491"/>
                </a:lnTo>
                <a:lnTo>
                  <a:pt x="21598" y="15491"/>
                </a:lnTo>
                <a:cubicBezTo>
                  <a:pt x="16255" y="15492"/>
                  <a:pt x="10617" y="14015"/>
                  <a:pt x="10578" y="9623"/>
                </a:cubicBezTo>
                <a:cubicBezTo>
                  <a:pt x="10578" y="9571"/>
                  <a:pt x="10580" y="9519"/>
                  <a:pt x="10582" y="9467"/>
                </a:cubicBezTo>
                <a:lnTo>
                  <a:pt x="14736" y="9467"/>
                </a:lnTo>
                <a:lnTo>
                  <a:pt x="7367" y="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FFFF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/>
            </a:lvl1pPr>
          </a:lstStyle>
          <a:p>
            <a:pPr/>
            <a:r>
              <a:t>fdsfsfsdf</a:t>
            </a:r>
          </a:p>
        </p:txBody>
      </p:sp>
      <p:sp>
        <p:nvSpPr>
          <p:cNvPr id="46" name="Trimmomatic"/>
          <p:cNvSpPr txBox="1"/>
          <p:nvPr/>
        </p:nvSpPr>
        <p:spPr>
          <a:xfrm>
            <a:off x="22715434" y="7386783"/>
            <a:ext cx="2413452" cy="5588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Trimmomatic</a:t>
            </a:r>
          </a:p>
        </p:txBody>
      </p:sp>
      <p:sp>
        <p:nvSpPr>
          <p:cNvPr id="47" name="Arrow"/>
          <p:cNvSpPr/>
          <p:nvPr/>
        </p:nvSpPr>
        <p:spPr>
          <a:xfrm flipH="1">
            <a:off x="20405078" y="8340489"/>
            <a:ext cx="2928574" cy="1409701"/>
          </a:xfrm>
          <a:prstGeom prst="rightArrow">
            <a:avLst>
              <a:gd name="adj1" fmla="val 44000"/>
              <a:gd name="adj2" fmla="val 58559"/>
            </a:avLst>
          </a:prstGeom>
          <a:solidFill>
            <a:srgbClr val="000000"/>
          </a:solidFill>
          <a:ln w="25400">
            <a:solidFill>
              <a:srgbClr val="FFFFFF"/>
            </a:solidFill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48" name="FastQC"/>
          <p:cNvSpPr txBox="1"/>
          <p:nvPr/>
        </p:nvSpPr>
        <p:spPr>
          <a:xfrm>
            <a:off x="20736858" y="8758224"/>
            <a:ext cx="204031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FastQC</a:t>
            </a:r>
          </a:p>
        </p:txBody>
      </p:sp>
      <p:sp>
        <p:nvSpPr>
          <p:cNvPr id="49" name=".fastq files"/>
          <p:cNvSpPr txBox="1"/>
          <p:nvPr/>
        </p:nvSpPr>
        <p:spPr>
          <a:xfrm>
            <a:off x="22584666" y="8682024"/>
            <a:ext cx="2409693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.fastq files</a:t>
            </a:r>
          </a:p>
        </p:txBody>
      </p:sp>
      <p:sp>
        <p:nvSpPr>
          <p:cNvPr id="50" name="TAIR10 reference genome"/>
          <p:cNvSpPr txBox="1"/>
          <p:nvPr/>
        </p:nvSpPr>
        <p:spPr>
          <a:xfrm>
            <a:off x="15020580" y="9766623"/>
            <a:ext cx="1981225" cy="16256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TAIR10 reference genome</a:t>
            </a:r>
          </a:p>
        </p:txBody>
      </p:sp>
      <p:sp>
        <p:nvSpPr>
          <p:cNvPr id="51" name="Arrow"/>
          <p:cNvSpPr/>
          <p:nvPr/>
        </p:nvSpPr>
        <p:spPr>
          <a:xfrm>
            <a:off x="17608122" y="6784739"/>
            <a:ext cx="4904055" cy="1270001"/>
          </a:xfrm>
          <a:prstGeom prst="rightArrow">
            <a:avLst>
              <a:gd name="adj1" fmla="val 44000"/>
              <a:gd name="adj2" fmla="val 65000"/>
            </a:avLst>
          </a:prstGeom>
          <a:solidFill>
            <a:srgbClr val="000000"/>
          </a:solidFill>
          <a:ln w="25400">
            <a:solidFill>
              <a:srgbClr val="FFFFFF"/>
            </a:solidFill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52" name="FastQC"/>
          <p:cNvSpPr txBox="1"/>
          <p:nvPr/>
        </p:nvSpPr>
        <p:spPr>
          <a:xfrm>
            <a:off x="17614046" y="7095718"/>
            <a:ext cx="475992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FastQC</a:t>
            </a:r>
          </a:p>
        </p:txBody>
      </p:sp>
      <p:sp>
        <p:nvSpPr>
          <p:cNvPr id="53" name=".fastq files"/>
          <p:cNvSpPr txBox="1"/>
          <p:nvPr/>
        </p:nvSpPr>
        <p:spPr>
          <a:xfrm>
            <a:off x="15687378" y="7019518"/>
            <a:ext cx="2014911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.fastq files</a:t>
            </a:r>
          </a:p>
        </p:txBody>
      </p:sp>
      <p:graphicFrame>
        <p:nvGraphicFramePr>
          <p:cNvPr id="54" name="Table 1"/>
          <p:cNvGraphicFramePr/>
          <p:nvPr/>
        </p:nvGraphicFramePr>
        <p:xfrm>
          <a:off x="17160932" y="20589755"/>
          <a:ext cx="10546805" cy="7885032"/>
        </p:xfrm>
        <a:graphic xmlns:a="http://schemas.openxmlformats.org/drawingml/2006/main">
          <a:graphicData uri="http://schemas.openxmlformats.org/drawingml/2006/table">
            <a:tbl>
              <a:tblPr firstCol="1" firstRow="0" lastCol="0" lastRow="0" bandCol="0" bandRow="1" rtl="0">
                <a:tableStyleId>{33BA23B1-9221-436E-865A-0063620EA4FD}</a:tableStyleId>
              </a:tblPr>
              <a:tblGrid>
                <a:gridCol w="2683039"/>
                <a:gridCol w="2608211"/>
                <a:gridCol w="1030652"/>
                <a:gridCol w="1649557"/>
                <a:gridCol w="2145998"/>
              </a:tblGrid>
              <a:tr h="763549">
                <a:tc gridSpan="5"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Genes with significantly-altered expression</a:t>
                      </a:r>
                    </a:p>
                  </a:txBody>
                  <a:tcPr marL="0" marR="0" marT="0" marB="0" anchor="ctr" anchorCtr="0" horzOverflow="overflow"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939800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Data comparison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Timepoint post-infection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Total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Induced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Repressed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</a:tr>
              <a:tr h="1022610">
                <a:tc>
                  <a:txBody>
                    <a:bodyPr/>
                    <a:lstStyle/>
                    <a:p>
                      <a:pPr algn="ctr">
                        <a:defRPr sz="2700">
                          <a:sym typeface="Helvetica"/>
                        </a:defRPr>
                      </a:pPr>
                      <a:r>
                        <a:rPr b="0"/>
                        <a:t>D36E::</a:t>
                      </a:r>
                      <a:r>
                        <a:t>HopN1a </a:t>
                      </a:r>
                      <a:r>
                        <a:rPr b="0"/>
                        <a:t>vs D36E::EV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 hour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2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</a:tr>
              <a:tr h="1050732">
                <a:tc>
                  <a:txBody>
                    <a:bodyPr/>
                    <a:lstStyle/>
                    <a:p>
                      <a:pPr algn="ctr">
                        <a:defRPr sz="2700">
                          <a:sym typeface="Helvetica"/>
                        </a:defRPr>
                      </a:pPr>
                      <a:r>
                        <a:rPr b="0"/>
                        <a:t>D36E::</a:t>
                      </a:r>
                      <a:r>
                        <a:t>HopN1a </a:t>
                      </a:r>
                      <a:r>
                        <a:rPr b="0"/>
                        <a:t>vs D36E::EV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8 hours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10</a:t>
                      </a:r>
                    </a:p>
                  </a:txBody>
                  <a:tcPr marL="0" marR="0" marT="0" marB="0" anchor="ctr" anchorCtr="0" horzOverflow="overflow"/>
                </a:tc>
              </a:tr>
              <a:tr h="1018093">
                <a:tc>
                  <a:txBody>
                    <a:bodyPr/>
                    <a:lstStyle/>
                    <a:p>
                      <a:pPr algn="ctr">
                        <a:defRPr sz="2700">
                          <a:sym typeface="Helvetica"/>
                        </a:defRPr>
                      </a:pPr>
                      <a:r>
                        <a:rPr b="0"/>
                        <a:t>D36E::</a:t>
                      </a:r>
                      <a:r>
                        <a:t>HopB1a </a:t>
                      </a:r>
                      <a:r>
                        <a:rPr b="0"/>
                        <a:t>vs D36E::EV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 hour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0</a:t>
                      </a:r>
                    </a:p>
                  </a:txBody>
                  <a:tcPr marL="0" marR="0" marT="0" marB="0" anchor="ctr" anchorCtr="0" horzOverflow="overflow"/>
                </a:tc>
              </a:tr>
              <a:tr h="1063514">
                <a:tc>
                  <a:txBody>
                    <a:bodyPr/>
                    <a:lstStyle/>
                    <a:p>
                      <a:pPr algn="ctr">
                        <a:defRPr sz="2700">
                          <a:sym typeface="Helvetica"/>
                        </a:defRPr>
                      </a:pPr>
                      <a:r>
                        <a:rPr b="0"/>
                        <a:t>D36E::</a:t>
                      </a:r>
                      <a:r>
                        <a:t>HopB1a </a:t>
                      </a:r>
                      <a:r>
                        <a:rPr b="0"/>
                        <a:t>vs D36E::EV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8 hours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960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659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301</a:t>
                      </a:r>
                    </a:p>
                  </a:txBody>
                  <a:tcPr marL="0" marR="0" marT="0" marB="0" anchor="ctr" anchorCtr="0" horzOverflow="overflow"/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sz="2700">
                          <a:sym typeface="Helvetica"/>
                        </a:defRPr>
                      </a:pPr>
                      <a:r>
                        <a:rPr b="0"/>
                        <a:t>D36E::</a:t>
                      </a:r>
                      <a:r>
                        <a:t>HopAB1j </a:t>
                      </a:r>
                      <a:r>
                        <a:rPr b="0"/>
                        <a:t>vs D36E::EV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 hour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5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/>
                </a:tc>
              </a:tr>
              <a:tr h="1001135">
                <a:tc>
                  <a:txBody>
                    <a:bodyPr/>
                    <a:lstStyle/>
                    <a:p>
                      <a:pPr algn="ctr">
                        <a:defRPr sz="2700">
                          <a:sym typeface="Helvetica"/>
                        </a:defRPr>
                      </a:pPr>
                      <a:r>
                        <a:rPr b="0"/>
                        <a:t>D36E::</a:t>
                      </a:r>
                      <a:r>
                        <a:t>HopABj </a:t>
                      </a:r>
                      <a:r>
                        <a:rPr b="0"/>
                        <a:t>vs D36E::EV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8 hours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543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474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69</a:t>
                      </a:r>
                    </a:p>
                  </a:txBody>
                  <a:tcPr marL="0" marR="0" marT="0" marB="0" anchor="ctr" anchorCtr="0" horzOverflow="overflow"/>
                </a:tc>
              </a:tr>
            </a:tbl>
          </a:graphicData>
        </a:graphic>
      </p:graphicFrame>
      <p:grpSp>
        <p:nvGrpSpPr>
          <p:cNvPr id="59" name="Group"/>
          <p:cNvGrpSpPr/>
          <p:nvPr/>
        </p:nvGrpSpPr>
        <p:grpSpPr>
          <a:xfrm>
            <a:off x="18739807" y="29291922"/>
            <a:ext cx="7376356" cy="8435439"/>
            <a:chOff x="0" y="0"/>
            <a:chExt cx="7376355" cy="8435438"/>
          </a:xfrm>
        </p:grpSpPr>
        <p:pic>
          <p:nvPicPr>
            <p:cNvPr id="55" name="DEG_heatmap_1h_annotated.pdf" descr="DEG_heatmap_1h_annotated.pdf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38757" t="42608" r="39365" b="42797"/>
            <a:stretch>
              <a:fillRect/>
            </a:stretch>
          </p:blipFill>
          <p:spPr>
            <a:xfrm>
              <a:off x="0" y="0"/>
              <a:ext cx="7376356" cy="84354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58" name="Group"/>
            <p:cNvGrpSpPr/>
            <p:nvPr/>
          </p:nvGrpSpPr>
          <p:grpSpPr>
            <a:xfrm>
              <a:off x="1845168" y="5283749"/>
              <a:ext cx="2409694" cy="3011138"/>
              <a:chOff x="0" y="0"/>
              <a:chExt cx="2409692" cy="3011137"/>
            </a:xfrm>
          </p:grpSpPr>
          <p:sp>
            <p:nvSpPr>
              <p:cNvPr id="56" name="Rectangle"/>
              <p:cNvSpPr/>
              <p:nvPr/>
            </p:nvSpPr>
            <p:spPr>
              <a:xfrm>
                <a:off x="0" y="229440"/>
                <a:ext cx="2409693" cy="278169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57" name="Square"/>
              <p:cNvSpPr/>
              <p:nvPr/>
            </p:nvSpPr>
            <p:spPr>
              <a:xfrm>
                <a:off x="965200" y="0"/>
                <a:ext cx="1270000" cy="1270000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</p:grpSp>
      </p:grpSp>
      <p:grpSp>
        <p:nvGrpSpPr>
          <p:cNvPr id="64" name="Group"/>
          <p:cNvGrpSpPr/>
          <p:nvPr/>
        </p:nvGrpSpPr>
        <p:grpSpPr>
          <a:xfrm>
            <a:off x="12274901" y="15770059"/>
            <a:ext cx="4421415" cy="17901871"/>
            <a:chOff x="0" y="0"/>
            <a:chExt cx="4421414" cy="17901870"/>
          </a:xfrm>
        </p:grpSpPr>
        <p:pic>
          <p:nvPicPr>
            <p:cNvPr id="60" name="DEG_heatmap_8h_annotated.pdf" descr="DEG_heatmap_8h_annotated.pdf"/>
            <p:cNvPicPr>
              <a:picLocks noChangeAspect="0"/>
            </p:cNvPicPr>
            <p:nvPr/>
          </p:nvPicPr>
          <p:blipFill>
            <a:blip r:embed="rId4">
              <a:extLst/>
            </a:blip>
            <a:srcRect l="18780" t="16811" r="67822" b="17318"/>
            <a:stretch>
              <a:fillRect/>
            </a:stretch>
          </p:blipFill>
          <p:spPr>
            <a:xfrm>
              <a:off x="0" y="0"/>
              <a:ext cx="4421415" cy="179018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1" name="DEG_heatmap_8h_annotated.pdf" descr="DEG_heatmap_8h_annotated.pdf"/>
            <p:cNvPicPr>
              <a:picLocks noChangeAspect="0"/>
            </p:cNvPicPr>
            <p:nvPr/>
          </p:nvPicPr>
          <p:blipFill>
            <a:blip r:embed="rId4">
              <a:extLst/>
            </a:blip>
            <a:srcRect l="18780" t="16811" r="67822" b="17318"/>
            <a:stretch>
              <a:fillRect/>
            </a:stretch>
          </p:blipFill>
          <p:spPr>
            <a:xfrm>
              <a:off x="0" y="0"/>
              <a:ext cx="4421415" cy="179018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2" name="DEG_heatmap_8h_annotated.pdf" descr="DEG_heatmap_8h_annotated.pdf"/>
            <p:cNvPicPr>
              <a:picLocks noChangeAspect="0"/>
            </p:cNvPicPr>
            <p:nvPr/>
          </p:nvPicPr>
          <p:blipFill>
            <a:blip r:embed="rId4">
              <a:extLst/>
            </a:blip>
            <a:srcRect l="18780" t="16811" r="67822" b="17318"/>
            <a:stretch>
              <a:fillRect/>
            </a:stretch>
          </p:blipFill>
          <p:spPr>
            <a:xfrm>
              <a:off x="0" y="0"/>
              <a:ext cx="4421415" cy="179018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3" name="DEG_heatmap_8h_annotated.pdf" descr="DEG_heatmap_8h_annotated.pdf"/>
            <p:cNvPicPr>
              <a:picLocks noChangeAspect="0"/>
            </p:cNvPicPr>
            <p:nvPr/>
          </p:nvPicPr>
          <p:blipFill>
            <a:blip r:embed="rId4">
              <a:extLst/>
            </a:blip>
            <a:srcRect l="18780" t="16811" r="67822" b="17318"/>
            <a:stretch>
              <a:fillRect/>
            </a:stretch>
          </p:blipFill>
          <p:spPr>
            <a:xfrm>
              <a:off x="0" y="0"/>
              <a:ext cx="4421415" cy="179018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65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6882902" y="15732839"/>
            <a:ext cx="10408495" cy="434302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8" name="Group"/>
          <p:cNvGrpSpPr/>
          <p:nvPr/>
        </p:nvGrpSpPr>
        <p:grpSpPr>
          <a:xfrm>
            <a:off x="20217712" y="34543394"/>
            <a:ext cx="4638398" cy="678445"/>
            <a:chOff x="0" y="0"/>
            <a:chExt cx="4638396" cy="678444"/>
          </a:xfrm>
        </p:grpSpPr>
        <p:sp>
          <p:nvSpPr>
            <p:cNvPr id="66" name="Rectangle"/>
            <p:cNvSpPr/>
            <p:nvPr/>
          </p:nvSpPr>
          <p:spPr>
            <a:xfrm>
              <a:off x="0" y="211283"/>
              <a:ext cx="3309978" cy="467162"/>
            </a:xfrm>
            <a:prstGeom prst="rect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67" name="Rectangle"/>
            <p:cNvSpPr/>
            <p:nvPr/>
          </p:nvSpPr>
          <p:spPr>
            <a:xfrm>
              <a:off x="1328419" y="0"/>
              <a:ext cx="3309978" cy="596900"/>
            </a:xfrm>
            <a:prstGeom prst="rect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sp>
        <p:nvSpPr>
          <p:cNvPr id="69" name="DEG Patterns: 8h Treatments"/>
          <p:cNvSpPr txBox="1"/>
          <p:nvPr/>
        </p:nvSpPr>
        <p:spPr>
          <a:xfrm>
            <a:off x="14083121" y="14931389"/>
            <a:ext cx="848939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3000"/>
            </a:lvl1pPr>
          </a:lstStyle>
          <a:p>
            <a:pPr/>
            <a:r>
              <a:t>DEG Patterns: 8h Treatments</a:t>
            </a:r>
          </a:p>
        </p:txBody>
      </p:sp>
      <p:sp>
        <p:nvSpPr>
          <p:cNvPr id="70" name="HopN1a"/>
          <p:cNvSpPr txBox="1"/>
          <p:nvPr/>
        </p:nvSpPr>
        <p:spPr>
          <a:xfrm rot="5400000">
            <a:off x="15604271" y="34440925"/>
            <a:ext cx="146557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HopN1a</a:t>
            </a:r>
          </a:p>
        </p:txBody>
      </p:sp>
      <p:sp>
        <p:nvSpPr>
          <p:cNvPr id="71" name="HopB1a"/>
          <p:cNvSpPr txBox="1"/>
          <p:nvPr/>
        </p:nvSpPr>
        <p:spPr>
          <a:xfrm rot="5400000">
            <a:off x="14915766" y="34440925"/>
            <a:ext cx="1445253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HopB1a</a:t>
            </a:r>
          </a:p>
        </p:txBody>
      </p:sp>
      <p:sp>
        <p:nvSpPr>
          <p:cNvPr id="72" name="HopAB1j"/>
          <p:cNvSpPr txBox="1"/>
          <p:nvPr/>
        </p:nvSpPr>
        <p:spPr>
          <a:xfrm rot="5400000">
            <a:off x="14155777" y="34492088"/>
            <a:ext cx="156790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HopAB1j</a:t>
            </a:r>
          </a:p>
        </p:txBody>
      </p:sp>
      <p:pic>
        <p:nvPicPr>
          <p:cNvPr id="73" name="CAGEF_twitterava.png" descr="CAGEF_twitterava.png"/>
          <p:cNvPicPr>
            <a:picLocks noChangeAspect="1"/>
          </p:cNvPicPr>
          <p:nvPr/>
        </p:nvPicPr>
        <p:blipFill>
          <a:blip r:embed="rId6">
            <a:extLst/>
          </a:blip>
          <a:srcRect l="0" t="17863" r="0" b="17863"/>
          <a:stretch>
            <a:fillRect/>
          </a:stretch>
        </p:blipFill>
        <p:spPr>
          <a:xfrm>
            <a:off x="32754099" y="32638445"/>
            <a:ext cx="4612485" cy="2964587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pasted-movie.png" descr="pasted-movie.png"/>
          <p:cNvPicPr>
            <a:picLocks noChangeAspect="1"/>
          </p:cNvPicPr>
          <p:nvPr/>
        </p:nvPicPr>
        <p:blipFill>
          <a:blip r:embed="rId7">
            <a:extLst/>
          </a:blip>
          <a:srcRect l="0" t="0" r="0" b="0"/>
          <a:stretch>
            <a:fillRect/>
          </a:stretch>
        </p:blipFill>
        <p:spPr>
          <a:xfrm>
            <a:off x="37026219" y="32976185"/>
            <a:ext cx="2289337" cy="2289338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hape 23"/>
          <p:cNvSpPr txBox="1"/>
          <p:nvPr/>
        </p:nvSpPr>
        <p:spPr>
          <a:xfrm>
            <a:off x="11691301" y="5690077"/>
            <a:ext cx="1621599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 sz="4800" u="sng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lvl1pPr>
          </a:lstStyle>
          <a:p>
            <a:pPr/>
            <a:r>
              <a:t>Computational Pipeline</a:t>
            </a:r>
          </a:p>
        </p:txBody>
      </p:sp>
      <p:graphicFrame>
        <p:nvGraphicFramePr>
          <p:cNvPr id="76" name="Table 1-1"/>
          <p:cNvGraphicFramePr/>
          <p:nvPr/>
        </p:nvGraphicFramePr>
        <p:xfrm>
          <a:off x="27932574" y="6338962"/>
          <a:ext cx="10546806" cy="7885033"/>
        </p:xfrm>
        <a:graphic xmlns:a="http://schemas.openxmlformats.org/drawingml/2006/main">
          <a:graphicData uri="http://schemas.openxmlformats.org/drawingml/2006/table">
            <a:tbl>
              <a:tblPr firstCol="1" firstRow="0" lastCol="0" lastRow="0" bandCol="0" bandRow="1" rtl="0">
                <a:tableStyleId>{33BA23B1-9221-436E-865A-0063620EA4FD}</a:tableStyleId>
              </a:tblPr>
              <a:tblGrid>
                <a:gridCol w="1778071"/>
                <a:gridCol w="2192281"/>
                <a:gridCol w="2033141"/>
                <a:gridCol w="1222918"/>
                <a:gridCol w="3307692"/>
              </a:tblGrid>
              <a:tr h="763549">
                <a:tc gridSpan="5"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DEGs at 1 hour post-infection by effector treatment</a:t>
                      </a:r>
                    </a:p>
                  </a:txBody>
                  <a:tcPr marL="0" marR="0" marT="0" marB="0" anchor="ctr" anchorCtr="0" horzOverflow="overflow"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939800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Effector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Locus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Locale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Regu-lation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Product</a:t>
                      </a:r>
                    </a:p>
                  </a:txBody>
                  <a:tcPr marL="0" marR="0" marT="0" marB="0" anchor="b" anchorCtr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</a:tr>
              <a:tr h="1022610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HopN1a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AT1G53035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Chloroplast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Transmembrane protein</a:t>
                      </a:r>
                    </a:p>
                  </a:txBody>
                  <a:tcPr marL="0" marR="0" marT="0" marB="0" anchor="ctr" anchorCtr="0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DDDDDD"/>
                    </a:solidFill>
                  </a:tcPr>
                </a:tc>
              </a:tr>
              <a:tr h="1018093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HopN1a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AT5G51720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Chloroplast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Down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3000">
                          <a:sym typeface="Helvetica"/>
                        </a:defRPr>
                      </a:pPr>
                      <a:r>
                        <a:rPr b="1"/>
                        <a:t>NEET</a:t>
                      </a:r>
                      <a:r>
                        <a:t>,</a:t>
                      </a:r>
                    </a:p>
                    <a:p>
                      <a:pPr algn="ctr">
                        <a:defRPr sz="3000">
                          <a:sym typeface="Helvetica"/>
                        </a:defRPr>
                      </a:pPr>
                      <a:r>
                        <a:t>involved in ROS homeostasis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HopB1a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AT2G45080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Cytoplasm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Cyclin P3,
enables protein kinase binding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AT1G08630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Cytosol</a:t>
                      </a:r>
                    </a:p>
                  </a:txBody>
                  <a:tcPr marL="0" marR="0" marT="0" marB="0" anchor="ctr" anchorCtr="0" horzOverflow="overflow"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
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THA1, degrades Thr → Gly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AT1G68050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Cytosol &amp; nucleus</a:t>
                      </a:r>
                    </a:p>
                  </a:txBody>
                  <a:tcPr marL="0" marR="0" marT="0" marB="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3000">
                          <a:sym typeface="Helvetica"/>
                        </a:defRPr>
                      </a:pPr>
                      <a:r>
                        <a:t>Part of </a:t>
                      </a:r>
                      <a:r>
                        <a:rPr b="1"/>
                        <a:t>SCF uqituitin ligase</a:t>
                      </a:r>
                      <a:r>
                        <a:t> complex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AT1G06160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Nucleus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3000">
                          <a:sym typeface="Helvetica"/>
                        </a:defRPr>
                      </a:pPr>
                      <a:r>
                        <a:rPr b="1"/>
                        <a:t>ORA59</a:t>
                      </a:r>
                      <a:r>
                        <a:t>,</a:t>
                      </a:r>
                    </a:p>
                    <a:p>
                      <a:pPr algn="ctr">
                        <a:defRPr sz="3000">
                          <a:sym typeface="Helvetica"/>
                        </a:defRPr>
                      </a:pPr>
                      <a:r>
                        <a:t>master regulator of JA pathway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AT4G33980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Nucleus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COR28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AT3G48360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Nucleus</a:t>
                      </a:r>
                    </a:p>
                  </a:txBody>
                  <a:tcPr marL="0" marR="0" marT="0" marB="0" anchor="ctr" anchorCtr="0" horzOverflow="overflow"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Down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BT2,
part of TAC1-mediated telomerase pathway</a:t>
                      </a:r>
                    </a:p>
                  </a:txBody>
                  <a:tcPr marL="0" marR="0" marT="0" marB="0" anchor="ctr" anchorCtr="0" horzOverflow="overflow">
                    <a:solidFill>
                      <a:srgbClr val="DDDDDD"/>
                    </a:solidFill>
                  </a:tcPr>
                </a:tc>
              </a:tr>
            </a:tbl>
          </a:graphicData>
        </a:graphic>
      </p:graphicFrame>
      <p:pic>
        <p:nvPicPr>
          <p:cNvPr id="77" name="pasted-movie.png" descr="pasted-movie.png"/>
          <p:cNvPicPr>
            <a:picLocks noChangeAspect="1"/>
          </p:cNvPicPr>
          <p:nvPr/>
        </p:nvPicPr>
        <p:blipFill>
          <a:blip r:embed="rId8">
            <a:extLst/>
          </a:blip>
          <a:srcRect l="0" t="23042" r="0" b="21333"/>
          <a:stretch>
            <a:fillRect/>
          </a:stretch>
        </p:blipFill>
        <p:spPr>
          <a:xfrm>
            <a:off x="32962021" y="31462965"/>
            <a:ext cx="3218769" cy="1193616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image1.jpeg" descr="image1.jpe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36286622" y="31677944"/>
            <a:ext cx="3011819" cy="1035840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hape 27"/>
          <p:cNvSpPr txBox="1"/>
          <p:nvPr/>
        </p:nvSpPr>
        <p:spPr>
          <a:xfrm>
            <a:off x="27834678" y="25785393"/>
            <a:ext cx="10729898" cy="473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0" tIns="342900" rIns="342900" bIns="342900">
            <a:spAutoFit/>
          </a:bodyPr>
          <a:lstStyle/>
          <a:p>
            <a:pPr algn="ctr">
              <a:defRPr b="1" sz="4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Conclusion</a:t>
            </a:r>
          </a:p>
          <a:p>
            <a:pPr algn="ctr">
              <a:lnSpc>
                <a:spcPts val="1500"/>
              </a:lnSpc>
              <a:defRPr b="1" sz="31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endParaRPr sz="4800">
              <a:uFillTx/>
            </a:endParaRPr>
          </a:p>
          <a:p>
            <a:pPr algn="just">
              <a:defRPr b="1" sz="32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rPr>
                <a:uFillTx/>
              </a:rPr>
              <a:t>D36E::HopAB1j, D36E::HopB1a, and D36E::HopN1a induce unique transcriptional responses in A. Thaliana.</a:t>
            </a:r>
            <a:endParaRPr>
              <a:uFillTx/>
            </a:endParaRPr>
          </a:p>
          <a:p>
            <a:pPr algn="just">
              <a:defRPr b="1" sz="15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endParaRPr>
              <a:uFillTx/>
            </a:endParaRPr>
          </a:p>
          <a:p>
            <a:pPr algn="just">
              <a:defRPr b="1" sz="32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rPr>
                <a:uFillTx/>
              </a:rPr>
              <a:t>Their “transcriptonal fingerprints” are partially capable of characterising localisation and/or functional outcomes.</a:t>
            </a:r>
            <a:r>
              <a:rPr b="0">
                <a:uFillTx/>
              </a:rP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28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28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28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28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